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19" r:id="rId3"/>
    <p:sldId id="324" r:id="rId4"/>
    <p:sldId id="337" r:id="rId5"/>
    <p:sldId id="266" r:id="rId6"/>
    <p:sldId id="32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>
        <p:scale>
          <a:sx n="80" d="100"/>
          <a:sy n="80" d="100"/>
        </p:scale>
        <p:origin x="447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A3452ED-1AF1-2365-1AC8-E9EF014132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EE1F9-FBF1-C78E-76C8-4A6F8A71A6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E4B9D-938E-4E55-BCB2-41D36B9A8E84}" type="datetimeFigureOut">
              <a:rPr lang="en-IN" smtClean="0"/>
              <a:t>21-05-2025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18CF26-2379-9D13-7C1A-71D4563917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E5187-3E4E-9461-20DC-91893DCFB7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7AE7A-7E3E-4738-AFB9-7991B644632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28844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D48D5-1B43-4D18-82B2-B3A66EF1062D}" type="datetimeFigureOut">
              <a:rPr lang="en-IN" smtClean="0"/>
              <a:t>21-05-2025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3098D-EA97-4A70-9912-3FE9AFDFE5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21205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D6C0-DD32-4DC8-B05C-E7963BAC8E4F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770A-C006-4BB9-B3C3-9A0239EEF8B3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4C94-5DAC-44BD-825C-15C6E1DA254E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F510B-34B4-474C-AE80-98196578E8C5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3D2F-2417-4288-A765-E366BA1D16A5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E8AB-30C0-4464-82AA-6C8F5EA27FBB}" type="datetime1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22D-7BF5-4413-A892-D97988CB8E87}" type="datetime1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6E0DB-1B48-48EC-ACC3-7D771A4E2A0B}" type="datetime1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48F59-EF7D-40E5-8A5D-392B959FB913}" type="datetime1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549AC-A1C5-4DB9-B975-5747EFC49339}" type="datetime1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7F64D-3F51-46C9-A1BA-FEE871EE080B}" type="datetime1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F2149-1560-4C77-84A9-65E3FB36E82E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jl.clarivate.com/hom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jl.clarivate.com/search-resul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horturl.at/4Vbiw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82;p16">
            <a:extLst>
              <a:ext uri="{FF2B5EF4-FFF2-40B4-BE49-F238E27FC236}">
                <a16:creationId xmlns:a16="http://schemas.microsoft.com/office/drawing/2014/main" id="{2622D706-7208-F1A4-0576-166AB3182EB9}"/>
              </a:ext>
            </a:extLst>
          </p:cNvPr>
          <p:cNvSpPr txBox="1">
            <a:spLocks/>
          </p:cNvSpPr>
          <p:nvPr/>
        </p:nvSpPr>
        <p:spPr>
          <a:xfrm>
            <a:off x="3886452" y="742671"/>
            <a:ext cx="8138964" cy="301593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r>
              <a:rPr lang="en-US" sz="18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 Name                                                      </a:t>
            </a:r>
            <a:r>
              <a:rPr lang="en-IN" sz="18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 of Birth: </a:t>
            </a:r>
            <a:endParaRPr lang="en-US" sz="1800" b="1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r>
              <a:rPr lang="en-US" sz="1800" b="1" dirty="0">
                <a:latin typeface="Arial Rounded MT Bold" panose="020F0704030504030204" pitchFamily="34" charset="0"/>
              </a:rPr>
              <a:t>Applying for Position:</a:t>
            </a:r>
            <a:r>
              <a:rPr lang="en-US" sz="1800" b="1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r>
              <a:rPr lang="en-IN" sz="18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Designation: </a:t>
            </a: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r>
              <a:rPr lang="en-IN" sz="18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Currently Working at: &lt;Write Name of the Institution&gt; as &lt;Write 	Designation&gt;</a:t>
            </a: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r>
              <a:rPr lang="en-IN" sz="18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Permanent Address: &lt;Write your City and State&gt;</a:t>
            </a: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r>
              <a:rPr lang="en-IN" sz="1800" b="1" dirty="0" err="1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Linkedin</a:t>
            </a:r>
            <a:r>
              <a:rPr lang="en-IN" sz="18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Profile Link:</a:t>
            </a: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r>
              <a:rPr lang="en-IN" sz="18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can teach Programming Language(s) : &lt;Mention Name(s)&gt; </a:t>
            </a: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r>
              <a:rPr lang="en-IN" sz="18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Email:                                                      Mobile Number:     </a:t>
            </a: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endParaRPr lang="en-IN" sz="1800" b="1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endParaRPr lang="en-IN" sz="1800" b="1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r>
              <a:rPr lang="en-IN" sz="18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endParaRPr lang="en-IN" sz="2000" b="1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endParaRPr lang="en-IN" sz="2000" b="1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endParaRPr lang="en-IN" sz="2000" b="1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endParaRPr lang="en-IN" sz="2000" b="1" dirty="0">
              <a:solidFill>
                <a:schemeClr val="accent2"/>
              </a:solidFill>
              <a:effectLst/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75622F9-9C34-9BDA-AF59-E09CCBDBE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1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4B75C3-13B0-8F29-EF7E-4ACFF578AFF6}"/>
              </a:ext>
            </a:extLst>
          </p:cNvPr>
          <p:cNvSpPr txBox="1"/>
          <p:nvPr/>
        </p:nvSpPr>
        <p:spPr>
          <a:xfrm>
            <a:off x="414669" y="965955"/>
            <a:ext cx="2275367" cy="25853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Paste Your passport Size Image Here</a:t>
            </a:r>
          </a:p>
          <a:p>
            <a:r>
              <a:rPr lang="en-GB" dirty="0"/>
              <a:t>.</a:t>
            </a:r>
          </a:p>
          <a:p>
            <a:r>
              <a:rPr lang="en-GB" dirty="0"/>
              <a:t>.</a:t>
            </a:r>
          </a:p>
          <a:p>
            <a:r>
              <a:rPr lang="en-GB" dirty="0"/>
              <a:t>.</a:t>
            </a:r>
          </a:p>
          <a:p>
            <a:r>
              <a:rPr lang="en-GB" dirty="0"/>
              <a:t>.</a:t>
            </a:r>
          </a:p>
          <a:p>
            <a:r>
              <a:rPr lang="en-GB" dirty="0"/>
              <a:t>.</a:t>
            </a:r>
          </a:p>
          <a:p>
            <a:r>
              <a:rPr lang="en-GB" dirty="0"/>
              <a:t>.</a:t>
            </a:r>
          </a:p>
          <a:p>
            <a:r>
              <a:rPr lang="en-GB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DBEF30-B9AC-B692-80EA-83181C3F15D7}"/>
              </a:ext>
            </a:extLst>
          </p:cNvPr>
          <p:cNvSpPr txBox="1"/>
          <p:nvPr/>
        </p:nvSpPr>
        <p:spPr>
          <a:xfrm>
            <a:off x="414670" y="170121"/>
            <a:ext cx="6055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Faculty Hiring</a:t>
            </a:r>
            <a:r>
              <a:rPr lang="en-US" sz="1800" b="1" dirty="0">
                <a:solidFill>
                  <a:schemeClr val="bg1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Interview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654244-0557-4869-5BBB-13FBFA3D580E}"/>
              </a:ext>
            </a:extLst>
          </p:cNvPr>
          <p:cNvSpPr txBox="1"/>
          <p:nvPr/>
        </p:nvSpPr>
        <p:spPr>
          <a:xfrm>
            <a:off x="127591" y="5210551"/>
            <a:ext cx="118978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Why I want to work in SR University (Not more than 2 Bullet points):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E59A02-3172-C71C-F076-2AFCFCF99FC5}"/>
              </a:ext>
            </a:extLst>
          </p:cNvPr>
          <p:cNvSpPr txBox="1"/>
          <p:nvPr/>
        </p:nvSpPr>
        <p:spPr>
          <a:xfrm>
            <a:off x="47847" y="3864935"/>
            <a:ext cx="119775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r>
              <a:rPr lang="en-IN" sz="11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(Don’t Use Google Scholar Data)</a:t>
            </a:r>
            <a:endParaRPr lang="en-IN" sz="1800" b="1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r>
              <a:rPr lang="en-IN" sz="18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Scopus Citations:                      Scopus H-Index:            Scopus Profile Link and ID:           </a:t>
            </a:r>
          </a:p>
          <a:p>
            <a:pPr algn="l">
              <a:lnSpc>
                <a:spcPct val="100000"/>
              </a:lnSpc>
              <a:spcAft>
                <a:spcPts val="600"/>
              </a:spcAft>
              <a:tabLst>
                <a:tab pos="2270760" algn="l"/>
              </a:tabLst>
            </a:pPr>
            <a:r>
              <a:rPr lang="en-IN" sz="18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of Documents in Scopus Profile</a:t>
            </a:r>
            <a:r>
              <a:rPr lang="en-IN" sz="14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       Total SCI/SSCI Papers as per JCR List at </a:t>
            </a:r>
            <a:r>
              <a:rPr lang="en-IN" sz="14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https://mjl.clarivate.com/home</a:t>
            </a:r>
            <a:r>
              <a:rPr lang="en-IN" sz="18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</a:p>
          <a:p>
            <a:r>
              <a:rPr lang="en-GB" dirty="0"/>
              <a:t>No of Patents Granted:                                                 No of Patents Published: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01CFB3-8D11-961A-1EA4-8F67982B3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936E8B-1422-B554-4FBA-D03D4FBDE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618960-8005-486C-9A75-10CB2AAC16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775113-FE18-E34B-94DD-016C26BBFCEF}"/>
              </a:ext>
            </a:extLst>
          </p:cNvPr>
          <p:cNvSpPr txBox="1"/>
          <p:nvPr/>
        </p:nvSpPr>
        <p:spPr>
          <a:xfrm>
            <a:off x="47848" y="93361"/>
            <a:ext cx="80488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b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Academic background (Don’t use  Extra Slide)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FD85E06-3414-E6EB-E55E-8A635E969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564906"/>
              </p:ext>
            </p:extLst>
          </p:nvPr>
        </p:nvGraphicFramePr>
        <p:xfrm>
          <a:off x="0" y="764352"/>
          <a:ext cx="1153174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062">
                  <a:extLst>
                    <a:ext uri="{9D8B030D-6E8A-4147-A177-3AD203B41FA5}">
                      <a16:colId xmlns:a16="http://schemas.microsoft.com/office/drawing/2014/main" val="667600871"/>
                    </a:ext>
                  </a:extLst>
                </a:gridCol>
                <a:gridCol w="3286236">
                  <a:extLst>
                    <a:ext uri="{9D8B030D-6E8A-4147-A177-3AD203B41FA5}">
                      <a16:colId xmlns:a16="http://schemas.microsoft.com/office/drawing/2014/main" val="4046055235"/>
                    </a:ext>
                  </a:extLst>
                </a:gridCol>
                <a:gridCol w="3003094">
                  <a:extLst>
                    <a:ext uri="{9D8B030D-6E8A-4147-A177-3AD203B41FA5}">
                      <a16:colId xmlns:a16="http://schemas.microsoft.com/office/drawing/2014/main" val="1185872733"/>
                    </a:ext>
                  </a:extLst>
                </a:gridCol>
                <a:gridCol w="1237356">
                  <a:extLst>
                    <a:ext uri="{9D8B030D-6E8A-4147-A177-3AD203B41FA5}">
                      <a16:colId xmlns:a16="http://schemas.microsoft.com/office/drawing/2014/main" val="1266722702"/>
                    </a:ext>
                  </a:extLst>
                </a:gridCol>
                <a:gridCol w="2916000">
                  <a:extLst>
                    <a:ext uri="{9D8B030D-6E8A-4147-A177-3AD203B41FA5}">
                      <a16:colId xmlns:a16="http://schemas.microsoft.com/office/drawing/2014/main" val="29676800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S. no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Degree &amp; Specialization (Clearly Mention EEE, ECE, Civil, CSE, Physics etc.)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University/Board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Year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Marks (% or CGPA)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3191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10th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975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  <a:r>
                        <a:rPr lang="en-IN" sz="1400" baseline="300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th /</a:t>
                      </a:r>
                      <a:r>
                        <a:rPr lang="en-IN" sz="14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Diploma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1820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UG &lt;Write Name of Degree&gt;&lt;Branch&gt;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8846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PG &lt;Write Name of </a:t>
                      </a:r>
                      <a:r>
                        <a:rPr lang="en-IN" sz="140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Degree&gt;&lt;Branch&gt;</a:t>
                      </a:r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25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PhD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0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Awarded date/Submitted date/Pursuing</a:t>
                      </a:r>
                      <a:endParaRPr lang="en-IN" sz="11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968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Post Doc </a:t>
                      </a:r>
                      <a:r>
                        <a:rPr lang="en-IN" sz="12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(Don’t Mention Remote or online PDF)</a:t>
                      </a:r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4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Offline (No of Months)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048996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19EE50F-E0F0-0989-FF5C-16B66C61B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310735"/>
              </p:ext>
            </p:extLst>
          </p:nvPr>
        </p:nvGraphicFramePr>
        <p:xfrm>
          <a:off x="87814" y="3586232"/>
          <a:ext cx="1156901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062">
                  <a:extLst>
                    <a:ext uri="{9D8B030D-6E8A-4147-A177-3AD203B41FA5}">
                      <a16:colId xmlns:a16="http://schemas.microsoft.com/office/drawing/2014/main" val="667600871"/>
                    </a:ext>
                  </a:extLst>
                </a:gridCol>
                <a:gridCol w="4111206">
                  <a:extLst>
                    <a:ext uri="{9D8B030D-6E8A-4147-A177-3AD203B41FA5}">
                      <a16:colId xmlns:a16="http://schemas.microsoft.com/office/drawing/2014/main" val="4046055235"/>
                    </a:ext>
                  </a:extLst>
                </a:gridCol>
                <a:gridCol w="2178124">
                  <a:extLst>
                    <a:ext uri="{9D8B030D-6E8A-4147-A177-3AD203B41FA5}">
                      <a16:colId xmlns:a16="http://schemas.microsoft.com/office/drawing/2014/main" val="1185872733"/>
                    </a:ext>
                  </a:extLst>
                </a:gridCol>
                <a:gridCol w="1237356">
                  <a:extLst>
                    <a:ext uri="{9D8B030D-6E8A-4147-A177-3AD203B41FA5}">
                      <a16:colId xmlns:a16="http://schemas.microsoft.com/office/drawing/2014/main" val="1266722702"/>
                    </a:ext>
                  </a:extLst>
                </a:gridCol>
                <a:gridCol w="2953265">
                  <a:extLst>
                    <a:ext uri="{9D8B030D-6E8A-4147-A177-3AD203B41FA5}">
                      <a16:colId xmlns:a16="http://schemas.microsoft.com/office/drawing/2014/main" val="29676800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S. no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Institution/Industry (Start with latest)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Designation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Start (mm/</a:t>
                      </a:r>
                      <a:r>
                        <a:rPr lang="en-IN" sz="1200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yy</a:t>
                      </a:r>
                      <a:r>
                        <a:rPr lang="en-IN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) -End (mm/</a:t>
                      </a:r>
                      <a:r>
                        <a:rPr lang="en-IN" sz="1200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yy</a:t>
                      </a:r>
                      <a:r>
                        <a:rPr lang="en-IN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Salary Gross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3191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975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1820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8846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25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1041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468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407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097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20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Total Experience (Teaching and Industry) in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5548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D8BA270-ED56-73A3-0E57-8FF1905B0B37}"/>
              </a:ext>
            </a:extLst>
          </p:cNvPr>
          <p:cNvSpPr txBox="1"/>
          <p:nvPr/>
        </p:nvSpPr>
        <p:spPr>
          <a:xfrm>
            <a:off x="0" y="3111312"/>
            <a:ext cx="5074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Experience (Latest First)</a:t>
            </a:r>
          </a:p>
        </p:txBody>
      </p:sp>
    </p:spTree>
    <p:extLst>
      <p:ext uri="{BB962C8B-B14F-4D97-AF65-F5344CB8AC3E}">
        <p14:creationId xmlns:p14="http://schemas.microsoft.com/office/powerpoint/2010/main" val="151198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18E830C-C5FD-738C-C654-8B4B681E34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ADC4FF-7BBD-9931-35C4-1DD7DF7D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618960-8005-486C-9A75-10CB2AAC16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EFD84D-8844-3FBA-74F2-90E7F100A07A}"/>
              </a:ext>
            </a:extLst>
          </p:cNvPr>
          <p:cNvSpPr txBox="1"/>
          <p:nvPr/>
        </p:nvSpPr>
        <p:spPr>
          <a:xfrm>
            <a:off x="148280" y="118074"/>
            <a:ext cx="60696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Times New Roman" panose="02020603050405020304" pitchFamily="18" charset="0"/>
              </a:rPr>
              <a:t>Research and Learning</a:t>
            </a: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65E6B1E-A3EB-BD2A-4DC1-E73019ECDB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974055"/>
              </p:ext>
            </p:extLst>
          </p:nvPr>
        </p:nvGraphicFramePr>
        <p:xfrm>
          <a:off x="148280" y="1152403"/>
          <a:ext cx="109220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325">
                  <a:extLst>
                    <a:ext uri="{9D8B030D-6E8A-4147-A177-3AD203B41FA5}">
                      <a16:colId xmlns:a16="http://schemas.microsoft.com/office/drawing/2014/main" val="827740587"/>
                    </a:ext>
                  </a:extLst>
                </a:gridCol>
                <a:gridCol w="4750998">
                  <a:extLst>
                    <a:ext uri="{9D8B030D-6E8A-4147-A177-3AD203B41FA5}">
                      <a16:colId xmlns:a16="http://schemas.microsoft.com/office/drawing/2014/main" val="2114655910"/>
                    </a:ext>
                  </a:extLst>
                </a:gridCol>
                <a:gridCol w="5468678">
                  <a:extLst>
                    <a:ext uri="{9D8B030D-6E8A-4147-A177-3AD203B41FA5}">
                      <a16:colId xmlns:a16="http://schemas.microsoft.com/office/drawing/2014/main" val="1656576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Link/ Industry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564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895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783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951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24269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658BCCE-A906-9B03-2B65-759E0886056D}"/>
              </a:ext>
            </a:extLst>
          </p:cNvPr>
          <p:cNvSpPr txBox="1"/>
          <p:nvPr/>
        </p:nvSpPr>
        <p:spPr>
          <a:xfrm>
            <a:off x="69111" y="817193"/>
            <a:ext cx="11174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Any Industry Certification/  You Tube Videos created/ Online Courses created  for students (Not more than 4)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9AD318-15B9-74F2-A970-023D02D10ECF}"/>
              </a:ext>
            </a:extLst>
          </p:cNvPr>
          <p:cNvSpPr txBox="1"/>
          <p:nvPr/>
        </p:nvSpPr>
        <p:spPr>
          <a:xfrm>
            <a:off x="290326" y="5355932"/>
            <a:ext cx="10733567" cy="147732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I have </a:t>
            </a:r>
            <a:r>
              <a:rPr lang="en-GB" b="1" dirty="0"/>
              <a:t>hands on knowledge of labs </a:t>
            </a:r>
            <a:r>
              <a:rPr lang="en-GB" dirty="0"/>
              <a:t>and I can teach the following courses to Undergraduate Students with strong focus on lab work as per latest Industry standards: (Don’t write if you have only theoretical knowledge) Interview questions will be asked </a:t>
            </a:r>
            <a:r>
              <a:rPr lang="en-GB"/>
              <a:t>from these subjects </a:t>
            </a:r>
            <a:r>
              <a:rPr lang="en-GB" dirty="0"/>
              <a:t>or topics you write here. Give only two</a:t>
            </a:r>
          </a:p>
          <a:p>
            <a:r>
              <a:rPr lang="en-GB" dirty="0"/>
              <a:t>1.                                               2.                                           </a:t>
            </a:r>
          </a:p>
          <a:p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9064481-912A-50E8-90DC-508D685ED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264645"/>
              </p:ext>
            </p:extLst>
          </p:nvPr>
        </p:nvGraphicFramePr>
        <p:xfrm>
          <a:off x="195519" y="3256707"/>
          <a:ext cx="10922001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0649">
                  <a:extLst>
                    <a:ext uri="{9D8B030D-6E8A-4147-A177-3AD203B41FA5}">
                      <a16:colId xmlns:a16="http://schemas.microsoft.com/office/drawing/2014/main" val="827740587"/>
                    </a:ext>
                  </a:extLst>
                </a:gridCol>
                <a:gridCol w="3322674">
                  <a:extLst>
                    <a:ext uri="{9D8B030D-6E8A-4147-A177-3AD203B41FA5}">
                      <a16:colId xmlns:a16="http://schemas.microsoft.com/office/drawing/2014/main" val="2114655910"/>
                    </a:ext>
                  </a:extLst>
                </a:gridCol>
                <a:gridCol w="5468678">
                  <a:extLst>
                    <a:ext uri="{9D8B030D-6E8A-4147-A177-3AD203B41FA5}">
                      <a16:colId xmlns:a16="http://schemas.microsoft.com/office/drawing/2014/main" val="16565768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Granting Agency and 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564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895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783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951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24269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08E190C-A6BC-CE2B-99AA-7D53EC4AD8D3}"/>
              </a:ext>
            </a:extLst>
          </p:cNvPr>
          <p:cNvSpPr txBox="1"/>
          <p:nvPr/>
        </p:nvSpPr>
        <p:spPr>
          <a:xfrm>
            <a:off x="290326" y="3006602"/>
            <a:ext cx="9805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Research Grants (Only include Project Research Grants)  (Not more than 4)</a:t>
            </a:r>
          </a:p>
        </p:txBody>
      </p:sp>
    </p:spTree>
    <p:extLst>
      <p:ext uri="{BB962C8B-B14F-4D97-AF65-F5344CB8AC3E}">
        <p14:creationId xmlns:p14="http://schemas.microsoft.com/office/powerpoint/2010/main" val="2275229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928A79-5CE2-F787-74D0-B5B811C90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714FA7-D3B2-B9BB-6034-56958A1F8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618960-8005-486C-9A75-10CB2AAC16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9FCC29-573B-D50A-6D94-4A0C463EA91C}"/>
              </a:ext>
            </a:extLst>
          </p:cNvPr>
          <p:cNvSpPr txBox="1"/>
          <p:nvPr/>
        </p:nvSpPr>
        <p:spPr>
          <a:xfrm>
            <a:off x="-37213" y="155145"/>
            <a:ext cx="84847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 have following open Research Problems to work 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(Two Problems) Don’t use any additional Slide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7F75AF-1455-233C-003B-7D785A5F497E}"/>
              </a:ext>
            </a:extLst>
          </p:cNvPr>
          <p:cNvSpPr txBox="1"/>
          <p:nvPr/>
        </p:nvSpPr>
        <p:spPr>
          <a:xfrm>
            <a:off x="350874" y="1073888"/>
            <a:ext cx="1121203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2.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37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A94352-8F3E-9955-B8D7-48EAF9344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6F1E45-F70B-632F-4E91-FFAF0C542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618960-8005-486C-9A75-10CB2AAC16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F7F384A4-150D-100C-3009-EFB0C8A90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819972"/>
              </p:ext>
            </p:extLst>
          </p:nvPr>
        </p:nvGraphicFramePr>
        <p:xfrm>
          <a:off x="99072" y="771106"/>
          <a:ext cx="12116740" cy="5975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4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6352">
                  <a:extLst>
                    <a:ext uri="{9D8B030D-6E8A-4147-A177-3AD203B41FA5}">
                      <a16:colId xmlns:a16="http://schemas.microsoft.com/office/drawing/2014/main" val="936702123"/>
                    </a:ext>
                  </a:extLst>
                </a:gridCol>
                <a:gridCol w="32937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2113">
                  <a:extLst>
                    <a:ext uri="{9D8B030D-6E8A-4147-A177-3AD203B41FA5}">
                      <a16:colId xmlns:a16="http://schemas.microsoft.com/office/drawing/2014/main" val="2835144110"/>
                    </a:ext>
                  </a:extLst>
                </a:gridCol>
                <a:gridCol w="909637">
                  <a:extLst>
                    <a:ext uri="{9D8B030D-6E8A-4147-A177-3AD203B41FA5}">
                      <a16:colId xmlns:a16="http://schemas.microsoft.com/office/drawing/2014/main" val="1144304571"/>
                    </a:ext>
                  </a:extLst>
                </a:gridCol>
                <a:gridCol w="728663">
                  <a:extLst>
                    <a:ext uri="{9D8B030D-6E8A-4147-A177-3AD203B41FA5}">
                      <a16:colId xmlns:a16="http://schemas.microsoft.com/office/drawing/2014/main" val="3599761423"/>
                    </a:ext>
                  </a:extLst>
                </a:gridCol>
                <a:gridCol w="766762">
                  <a:extLst>
                    <a:ext uri="{9D8B030D-6E8A-4147-A177-3AD203B41FA5}">
                      <a16:colId xmlns:a16="http://schemas.microsoft.com/office/drawing/2014/main" val="1350125351"/>
                    </a:ext>
                  </a:extLst>
                </a:gridCol>
                <a:gridCol w="652462">
                  <a:extLst>
                    <a:ext uri="{9D8B030D-6E8A-4147-A177-3AD203B41FA5}">
                      <a16:colId xmlns:a16="http://schemas.microsoft.com/office/drawing/2014/main" val="31472923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Sl. No.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 of paper (In the Order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SCI/SSCI Q1 Non Open Access,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2.SCI/SSCI Q1 Open Access,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3.SCI/SSCI Q2/Q3/Q4,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Scopus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in each category Prioritize First Author Papers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Journal Name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Author names, Volume and Page Nos, DOI and IF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SCI/SSCI/AHCI as per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(Don’t use </a:t>
                      </a:r>
                      <a:r>
                        <a:rPr lang="en-IN" sz="10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SCImago</a:t>
                      </a: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 any other indexing)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u="none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 this journal available and active in this link</a:t>
                      </a:r>
                      <a:endParaRPr lang="en-IN" sz="1000" u="none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3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 https://mjl.clarivate.com/search-results</a:t>
                      </a: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(Yes/No)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 Quartile as per file link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https://shorturl.at/4Vbiw</a:t>
                      </a: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Don’t mention Scopus Quartile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SCI/Scopus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(If both then write SCI)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 Access (Yes/No)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0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Author Position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0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19075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3496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0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21572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0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9646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0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6575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0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76838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0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42139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0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34051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0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86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10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en-IN" altLang="en-US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IN" sz="100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49552"/>
                  </a:ext>
                </a:extLst>
              </a:tr>
            </a:tbl>
          </a:graphicData>
        </a:graphic>
      </p:graphicFrame>
      <p:sp>
        <p:nvSpPr>
          <p:cNvPr id="7" name="Title 4">
            <a:extLst>
              <a:ext uri="{FF2B5EF4-FFF2-40B4-BE49-F238E27FC236}">
                <a16:creationId xmlns:a16="http://schemas.microsoft.com/office/drawing/2014/main" id="{7FFA9B4C-C4F6-90B7-1EDC-21E88B887286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8208336" cy="77110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Rounded MT Bold" panose="020F0704030504030204" pitchFamily="34" charset="0"/>
                <a:cs typeface="Times New Roman" panose="02020603050405020304" pitchFamily="18" charset="0"/>
              </a:rPr>
              <a:t>Top 5 publications in the order </a:t>
            </a:r>
            <a:r>
              <a:rPr lang="en-US" sz="1800" b="1" dirty="0">
                <a:solidFill>
                  <a:srgbClr val="00B05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SCI Q1 Non Open Access, SCI Q1 Open Access, SCI Q2/Q3/Q4, Scopus)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Rounded MT Bold" panose="020F07040305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b="1" dirty="0">
                <a:solidFill>
                  <a:srgbClr val="FFFF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For Professor/</a:t>
            </a:r>
            <a:r>
              <a:rPr lang="en-US" altLang="en-US" sz="1800" b="1" dirty="0" err="1">
                <a:solidFill>
                  <a:srgbClr val="FFFF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Assocate</a:t>
            </a:r>
            <a:r>
              <a:rPr lang="en-US" altLang="en-US" sz="1800" b="1" dirty="0">
                <a:solidFill>
                  <a:srgbClr val="FFFF0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 Professor write Top 10 Publications in the order</a:t>
            </a:r>
            <a:endParaRPr kumimoji="0" lang="en-I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80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F9048A-315D-3C1C-1640-0AC56FC0E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29A69-4CEC-B523-C98C-CE3590479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618960-8005-486C-9A75-10CB2AAC16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0A6160-D49E-9911-2C4A-EFD06C26286E}"/>
              </a:ext>
            </a:extLst>
          </p:cNvPr>
          <p:cNvSpPr txBox="1"/>
          <p:nvPr/>
        </p:nvSpPr>
        <p:spPr>
          <a:xfrm>
            <a:off x="37214" y="977136"/>
            <a:ext cx="12154785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Total SCI Q1 Subscription Based as per File Link:  ___                </a:t>
            </a:r>
          </a:p>
          <a:p>
            <a:r>
              <a:rPr lang="en-US" sz="2000" b="1" dirty="0">
                <a:solidFill>
                  <a:srgbClr val="7030A0"/>
                </a:solidFill>
              </a:rPr>
              <a:t>Total SCI Q1 papers Subscription based as per file link with First Author:  ____</a:t>
            </a:r>
          </a:p>
          <a:p>
            <a:endParaRPr lang="en-US" sz="2000" b="1" dirty="0">
              <a:solidFill>
                <a:srgbClr val="7030A0"/>
              </a:solidFill>
            </a:endParaRPr>
          </a:p>
          <a:p>
            <a:r>
              <a:rPr lang="en-US" sz="2000" b="1" dirty="0">
                <a:solidFill>
                  <a:srgbClr val="7030A0"/>
                </a:solidFill>
              </a:rPr>
              <a:t>Why I am the Right Candidate for faculty position in SR University. Give only top two highlights of your credential or your personality. </a:t>
            </a:r>
          </a:p>
          <a:p>
            <a:r>
              <a:rPr lang="en-US" sz="2000" b="1" dirty="0">
                <a:solidFill>
                  <a:srgbClr val="7030A0"/>
                </a:solidFill>
              </a:rPr>
              <a:t>1.</a:t>
            </a:r>
          </a:p>
          <a:p>
            <a:endParaRPr lang="en-US" sz="2000" b="1" dirty="0">
              <a:solidFill>
                <a:srgbClr val="7030A0"/>
              </a:solidFill>
            </a:endParaRPr>
          </a:p>
          <a:p>
            <a:endParaRPr lang="en-US" sz="2000" b="1" dirty="0">
              <a:solidFill>
                <a:srgbClr val="7030A0"/>
              </a:solidFill>
            </a:endParaRPr>
          </a:p>
          <a:p>
            <a:endParaRPr lang="en-US" sz="2000" b="1" dirty="0">
              <a:solidFill>
                <a:srgbClr val="7030A0"/>
              </a:solidFill>
            </a:endParaRPr>
          </a:p>
          <a:p>
            <a:endParaRPr lang="en-US" sz="2000" b="1" dirty="0">
              <a:solidFill>
                <a:srgbClr val="7030A0"/>
              </a:solidFill>
            </a:endParaRPr>
          </a:p>
          <a:p>
            <a:r>
              <a:rPr lang="en-US" sz="2000" b="1" dirty="0">
                <a:solidFill>
                  <a:srgbClr val="7030A0"/>
                </a:solidFill>
              </a:rPr>
              <a:t>2.</a:t>
            </a:r>
          </a:p>
          <a:p>
            <a:endParaRPr lang="en-US" sz="2400" b="1" dirty="0">
              <a:solidFill>
                <a:srgbClr val="7030A0"/>
              </a:solidFill>
            </a:endParaRPr>
          </a:p>
          <a:p>
            <a:endParaRPr lang="en-US" sz="2400" b="1" dirty="0">
              <a:solidFill>
                <a:srgbClr val="7030A0"/>
              </a:solidFill>
            </a:endParaRPr>
          </a:p>
          <a:p>
            <a:endParaRPr lang="en-US" sz="2400" b="1" dirty="0">
              <a:solidFill>
                <a:srgbClr val="7030A0"/>
              </a:solidFill>
            </a:endParaRPr>
          </a:p>
          <a:p>
            <a:endParaRPr lang="en-US" sz="2400" b="1" dirty="0">
              <a:solidFill>
                <a:srgbClr val="7030A0"/>
              </a:solidFill>
            </a:endParaRPr>
          </a:p>
          <a:p>
            <a:endParaRPr lang="en-IN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08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680</Words>
  <Application>Microsoft Office PowerPoint</Application>
  <PresentationFormat>Widescreen</PresentationFormat>
  <Paragraphs>154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SR UNIVERSITY</cp:lastModifiedBy>
  <cp:revision>60</cp:revision>
  <dcterms:created xsi:type="dcterms:W3CDTF">2025-03-18T10:58:32Z</dcterms:created>
  <dcterms:modified xsi:type="dcterms:W3CDTF">2025-05-20T22:43:35Z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A7CC2B040E1242BCA8ECC8C411552075_11</vt:lpwstr>
  </property>
  <property fmtid="{D5CDD505-2E9C-101B-9397-08002B2CF9AE}" pid="3" name="KSOProductBuildVer">
    <vt:lpwstr>1033-12.2.0.20326</vt:lpwstr>
  </property>
</Properties>
</file>